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1" r:id="rId1"/>
  </p:sldMasterIdLst>
  <p:notesMasterIdLst>
    <p:notesMasterId r:id="rId3"/>
  </p:notesMasterIdLst>
  <p:sldIdLst>
    <p:sldId id="383" r:id="rId2"/>
  </p:sldIdLst>
  <p:sldSz cx="6858000" cy="9144000" type="screen4x3"/>
  <p:notesSz cx="6807200" cy="9939338"/>
  <p:defaultTextStyle>
    <a:defPPr>
      <a:defRPr lang="zh-TW"/>
    </a:defPPr>
    <a:lvl1pPr marL="0" algn="l" defTabSz="9141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49" algn="l" defTabSz="9141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100" algn="l" defTabSz="9141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147" algn="l" defTabSz="9141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197" algn="l" defTabSz="9141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246" algn="l" defTabSz="9141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297" algn="l" defTabSz="9141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346" algn="l" defTabSz="9141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395" algn="l" defTabSz="9141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徵才公告" id="{9836A1C5-6F63-443A-80D3-885DBD6A1268}">
          <p14:sldIdLst>
            <p14:sldId id="38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881" userDrawn="1">
          <p15:clr>
            <a:srgbClr val="A4A3A4"/>
          </p15:clr>
        </p15:guide>
        <p15:guide id="2" pos="21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FEF"/>
    <a:srgbClr val="FFBDBD"/>
    <a:srgbClr val="FF9999"/>
    <a:srgbClr val="FF7C80"/>
    <a:srgbClr val="FF5050"/>
    <a:srgbClr val="CC0000"/>
    <a:srgbClr val="0000FF"/>
    <a:srgbClr val="9966FF"/>
    <a:srgbClr val="FFFF99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6D9F66E-5EB9-4882-86FB-DCBF35E3C3E4}" styleName="中等深淺樣式 4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中等深淺樣式 1 - 輔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佈景主題樣式 1 - 輔色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7292A2E-F333-43FB-9621-5CBBE7FDCDCB}" styleName="淺色樣式 2 - 輔色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FABFCF23-3B69-468F-B69F-88F6DE6A72F2}" styleName="中等深淺樣式 1 - 輔色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A111915-BE36-4E01-A7E5-04B1672EAD32}" styleName="淺色樣式 2 - 輔色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2A488322-F2BA-4B5B-9748-0D474271808F}" styleName="中等深淺樣式 3 - 輔色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淺色樣式 2 - 輔色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淺色樣式 3 - 輔色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77" autoAdjust="0"/>
    <p:restoredTop sz="94296" autoAdjust="0"/>
  </p:normalViewPr>
  <p:slideViewPr>
    <p:cSldViewPr>
      <p:cViewPr varScale="1">
        <p:scale>
          <a:sx n="87" d="100"/>
          <a:sy n="87" d="100"/>
        </p:scale>
        <p:origin x="2988" y="102"/>
      </p:cViewPr>
      <p:guideLst>
        <p:guide orient="horz" pos="2881"/>
        <p:guide pos="2161"/>
      </p:guideLst>
    </p:cSldViewPr>
  </p:slideViewPr>
  <p:notesTextViewPr>
    <p:cViewPr>
      <p:scale>
        <a:sx n="400" d="100"/>
        <a:sy n="4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8" y="7"/>
            <a:ext cx="2949786" cy="496967"/>
          </a:xfrm>
          <a:prstGeom prst="rect">
            <a:avLst/>
          </a:prstGeom>
        </p:spPr>
        <p:txBody>
          <a:bodyPr vert="horz" lIns="91363" tIns="45683" rIns="91363" bIns="45683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5845" y="7"/>
            <a:ext cx="2949786" cy="496967"/>
          </a:xfrm>
          <a:prstGeom prst="rect">
            <a:avLst/>
          </a:prstGeom>
        </p:spPr>
        <p:txBody>
          <a:bodyPr vert="horz" lIns="91363" tIns="45683" rIns="91363" bIns="45683" rtlCol="0"/>
          <a:lstStyle>
            <a:lvl1pPr algn="r">
              <a:defRPr sz="1200"/>
            </a:lvl1pPr>
          </a:lstStyle>
          <a:p>
            <a:fld id="{0D6F1705-1690-49B4-8344-2FF9EC3ED751}" type="datetimeFigureOut">
              <a:rPr lang="zh-TW" altLang="en-US" smtClean="0"/>
              <a:pPr/>
              <a:t>2020/12/16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2006600" y="746125"/>
            <a:ext cx="27940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63" tIns="45683" rIns="91363" bIns="45683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0721" y="4721186"/>
            <a:ext cx="5445760" cy="4472702"/>
          </a:xfrm>
          <a:prstGeom prst="rect">
            <a:avLst/>
          </a:prstGeom>
        </p:spPr>
        <p:txBody>
          <a:bodyPr vert="horz" lIns="91363" tIns="45683" rIns="91363" bIns="45683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8" y="9440653"/>
            <a:ext cx="2949786" cy="496967"/>
          </a:xfrm>
          <a:prstGeom prst="rect">
            <a:avLst/>
          </a:prstGeom>
        </p:spPr>
        <p:txBody>
          <a:bodyPr vert="horz" lIns="91363" tIns="45683" rIns="91363" bIns="45683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5845" y="9440653"/>
            <a:ext cx="2949786" cy="496967"/>
          </a:xfrm>
          <a:prstGeom prst="rect">
            <a:avLst/>
          </a:prstGeom>
        </p:spPr>
        <p:txBody>
          <a:bodyPr vert="horz" lIns="91363" tIns="45683" rIns="91363" bIns="45683" rtlCol="0" anchor="b"/>
          <a:lstStyle>
            <a:lvl1pPr algn="r">
              <a:defRPr sz="1200"/>
            </a:lvl1pPr>
          </a:lstStyle>
          <a:p>
            <a:fld id="{5821B081-D2D6-4363-82A2-FB784683F4C9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66552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1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049" algn="l" defTabSz="9141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100" algn="l" defTabSz="9141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147" algn="l" defTabSz="9141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197" algn="l" defTabSz="9141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246" algn="l" defTabSz="9141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297" algn="l" defTabSz="9141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346" algn="l" defTabSz="9141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395" algn="l" defTabSz="9141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BEE02-4CDE-4FC1-AE19-337560418284}" type="datetimeFigureOut">
              <a:rPr lang="zh-TW" altLang="en-US" smtClean="0"/>
              <a:pPr/>
              <a:t>2020/12/16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74500-6134-42DB-806F-405DE48422F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68179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BEE02-4CDE-4FC1-AE19-337560418284}" type="datetimeFigureOut">
              <a:rPr lang="zh-TW" altLang="en-US" smtClean="0"/>
              <a:pPr/>
              <a:t>2020/12/16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74500-6134-42DB-806F-405DE48422F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95733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BEE02-4CDE-4FC1-AE19-337560418284}" type="datetimeFigureOut">
              <a:rPr lang="zh-TW" altLang="en-US" smtClean="0"/>
              <a:pPr/>
              <a:t>2020/12/16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74500-6134-42DB-806F-405DE48422F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98786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BEE02-4CDE-4FC1-AE19-337560418284}" type="datetimeFigureOut">
              <a:rPr lang="zh-TW" altLang="en-US" smtClean="0"/>
              <a:pPr/>
              <a:t>2020/12/16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74500-6134-42DB-806F-405DE48422F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056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BEE02-4CDE-4FC1-AE19-337560418284}" type="datetimeFigureOut">
              <a:rPr lang="zh-TW" altLang="en-US" smtClean="0"/>
              <a:pPr/>
              <a:t>2020/12/16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74500-6134-42DB-806F-405DE48422F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6955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BEE02-4CDE-4FC1-AE19-337560418284}" type="datetimeFigureOut">
              <a:rPr lang="zh-TW" altLang="en-US" smtClean="0"/>
              <a:pPr/>
              <a:t>2020/12/16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74500-6134-42DB-806F-405DE48422F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9537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BEE02-4CDE-4FC1-AE19-337560418284}" type="datetimeFigureOut">
              <a:rPr lang="zh-TW" altLang="en-US" smtClean="0"/>
              <a:pPr/>
              <a:t>2020/12/16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74500-6134-42DB-806F-405DE48422F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72755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BEE02-4CDE-4FC1-AE19-337560418284}" type="datetimeFigureOut">
              <a:rPr lang="zh-TW" altLang="en-US" smtClean="0"/>
              <a:pPr/>
              <a:t>2020/12/16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74500-6134-42DB-806F-405DE48422F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59696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BEE02-4CDE-4FC1-AE19-337560418284}" type="datetimeFigureOut">
              <a:rPr lang="zh-TW" altLang="en-US" smtClean="0"/>
              <a:pPr/>
              <a:t>2020/12/16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74500-6134-42DB-806F-405DE48422F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33516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BEE02-4CDE-4FC1-AE19-337560418284}" type="datetimeFigureOut">
              <a:rPr lang="zh-TW" altLang="en-US" smtClean="0"/>
              <a:pPr/>
              <a:t>2020/12/16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74500-6134-42DB-806F-405DE48422F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95744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BEE02-4CDE-4FC1-AE19-337560418284}" type="datetimeFigureOut">
              <a:rPr lang="zh-TW" altLang="en-US" smtClean="0"/>
              <a:pPr/>
              <a:t>2020/12/16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74500-6134-42DB-806F-405DE48422F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5536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0BEE02-4CDE-4FC1-AE19-337560418284}" type="datetimeFigureOut">
              <a:rPr lang="zh-TW" altLang="en-US" smtClean="0"/>
              <a:pPr/>
              <a:t>2020/12/16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474500-6134-42DB-806F-405DE48422F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2842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hyperlink" Target="mailto:&#26044;106&#24180;11&#26376;10&#26085;&#33267;106&#24180;11&#26376;12&#26085;&#21069;&#65317;-mail&#33267;aa3219@ntpc.gov.tw&#65292;&#25110;&#36865;&#33267;&#34310;&#27954;&#38598;&#36066;&#22294;&#26360;&#39208;4" TargetMode="External"/><Relationship Id="rId3" Type="http://schemas.microsoft.com/office/2007/relationships/hdphoto" Target="../media/hdphoto1.wdp"/><Relationship Id="rId7" Type="http://schemas.openxmlformats.org/officeDocument/2006/relationships/image" Target="../media/image4.png"/><Relationship Id="rId12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11" Type="http://schemas.openxmlformats.org/officeDocument/2006/relationships/image" Target="../media/image7.png"/><Relationship Id="rId5" Type="http://schemas.microsoft.com/office/2007/relationships/hdphoto" Target="../media/hdphoto2.wdp"/><Relationship Id="rId10" Type="http://schemas.microsoft.com/office/2007/relationships/hdphoto" Target="../media/hdphoto3.wdp"/><Relationship Id="rId4" Type="http://schemas.openxmlformats.org/officeDocument/2006/relationships/image" Target="../media/image2.pn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FilmGrain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27" y="7429"/>
            <a:ext cx="6875586" cy="9157616"/>
          </a:xfrm>
          <a:prstGeom prst="rect">
            <a:avLst/>
          </a:prstGeom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39" y="2181663"/>
            <a:ext cx="6669361" cy="6746459"/>
          </a:xfrm>
          <a:prstGeom prst="rect">
            <a:avLst/>
          </a:prstGeom>
        </p:spPr>
      </p:pic>
      <p:sp>
        <p:nvSpPr>
          <p:cNvPr id="20" name="文字方塊 27"/>
          <p:cNvSpPr txBox="1">
            <a:spLocks noChangeArrowheads="1"/>
          </p:cNvSpPr>
          <p:nvPr/>
        </p:nvSpPr>
        <p:spPr bwMode="auto">
          <a:xfrm>
            <a:off x="6165305" y="8763590"/>
            <a:ext cx="432048" cy="195814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36000" tIns="36000" rIns="36000" bIns="36000" anchor="ctr" anchorCtr="1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800" dirty="0">
                <a:solidFill>
                  <a:srgbClr val="080808"/>
                </a:solidFill>
                <a:latin typeface="華康中黑體" pitchFamily="49" charset="-120"/>
                <a:ea typeface="華康中黑體" pitchFamily="49" charset="-120"/>
              </a:rPr>
              <a:t>廣告</a:t>
            </a:r>
          </a:p>
        </p:txBody>
      </p:sp>
      <p:grpSp>
        <p:nvGrpSpPr>
          <p:cNvPr id="23" name="群組 22"/>
          <p:cNvGrpSpPr/>
          <p:nvPr/>
        </p:nvGrpSpPr>
        <p:grpSpPr>
          <a:xfrm>
            <a:off x="1286431" y="8679866"/>
            <a:ext cx="4680000" cy="363261"/>
            <a:chOff x="319179" y="8572007"/>
            <a:chExt cx="5258217" cy="540000"/>
          </a:xfrm>
        </p:grpSpPr>
        <p:pic>
          <p:nvPicPr>
            <p:cNvPr id="17" name="圖片 16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6926" b="25069"/>
            <a:stretch/>
          </p:blipFill>
          <p:spPr>
            <a:xfrm>
              <a:off x="319179" y="8572007"/>
              <a:ext cx="1591838" cy="540000"/>
            </a:xfrm>
            <a:prstGeom prst="rect">
              <a:avLst/>
            </a:prstGeom>
          </p:spPr>
        </p:pic>
        <p:pic>
          <p:nvPicPr>
            <p:cNvPr id="18" name="圖片 1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9009" y="8626007"/>
              <a:ext cx="1846188" cy="432000"/>
            </a:xfrm>
            <a:prstGeom prst="rect">
              <a:avLst/>
            </a:prstGeom>
          </p:spPr>
        </p:pic>
        <p:pic>
          <p:nvPicPr>
            <p:cNvPr id="19" name="圖片 18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24694" y="8608007"/>
              <a:ext cx="1852702" cy="468000"/>
            </a:xfrm>
            <a:prstGeom prst="rect">
              <a:avLst/>
            </a:prstGeom>
          </p:spPr>
        </p:pic>
      </p:grpSp>
      <p:grpSp>
        <p:nvGrpSpPr>
          <p:cNvPr id="15" name="群組 14"/>
          <p:cNvGrpSpPr/>
          <p:nvPr/>
        </p:nvGrpSpPr>
        <p:grpSpPr>
          <a:xfrm>
            <a:off x="14910" y="200159"/>
            <a:ext cx="3959996" cy="865103"/>
            <a:chOff x="260832" y="764123"/>
            <a:chExt cx="3959996" cy="865103"/>
          </a:xfrm>
        </p:grpSpPr>
        <p:pic>
          <p:nvPicPr>
            <p:cNvPr id="13" name="圖片 12"/>
            <p:cNvPicPr>
              <a:picLocks noChangeAspect="1"/>
            </p:cNvPicPr>
            <p:nvPr/>
          </p:nvPicPr>
          <p:blipFill>
            <a:blip r:embed="rId9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088040">
              <a:off x="627177" y="1273670"/>
              <a:ext cx="3593651" cy="355556"/>
            </a:xfrm>
            <a:prstGeom prst="rect">
              <a:avLst/>
            </a:prstGeom>
          </p:spPr>
        </p:pic>
        <p:sp>
          <p:nvSpPr>
            <p:cNvPr id="28" name="矩形 27"/>
            <p:cNvSpPr/>
            <p:nvPr/>
          </p:nvSpPr>
          <p:spPr>
            <a:xfrm rot="21048656">
              <a:off x="260832" y="764123"/>
              <a:ext cx="3744416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 defTabSz="514365">
                <a:spcAft>
                  <a:spcPts val="500"/>
                </a:spcAft>
              </a:pPr>
              <a:r>
                <a:rPr lang="zh-TW" altLang="en-US" sz="4000" b="1" dirty="0" smtClean="0">
                  <a:ln w="0"/>
                  <a:effectLst>
                    <a:glow rad="101600">
                      <a:schemeClr val="accent4">
                        <a:satMod val="175000"/>
                        <a:alpha val="40000"/>
                      </a:schemeClr>
                    </a:glo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  <a:cs typeface="+mj-cs"/>
                </a:rPr>
                <a:t>新北市立圖書館</a:t>
              </a:r>
              <a:endParaRPr lang="en-US" altLang="zh-TW" sz="3200" b="1" dirty="0" smtClean="0">
                <a:ln w="0"/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endParaRPr>
            </a:p>
          </p:txBody>
        </p:sp>
      </p:grpSp>
      <p:pic>
        <p:nvPicPr>
          <p:cNvPr id="2" name="圖片 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2660" y="7884368"/>
            <a:ext cx="763251" cy="818500"/>
          </a:xfrm>
          <a:prstGeom prst="rect">
            <a:avLst/>
          </a:prstGeom>
        </p:spPr>
      </p:pic>
      <p:pic>
        <p:nvPicPr>
          <p:cNvPr id="3" name="圖片 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9384" y="1314757"/>
            <a:ext cx="1712040" cy="2313567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 rot="2408">
            <a:off x="799422" y="830591"/>
            <a:ext cx="528345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>
              <a:spcBef>
                <a:spcPts val="601"/>
              </a:spcBef>
              <a:spcAft>
                <a:spcPts val="601"/>
              </a:spcAft>
              <a:defRPr/>
            </a:pPr>
            <a:r>
              <a:rPr lang="zh-TW" altLang="en-US" sz="6000" b="1" kern="100" dirty="0" smtClean="0">
                <a:ln w="12700" cmpd="sng">
                  <a:noFill/>
                  <a:prstDash val="solid"/>
                </a:ln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cs typeface="Times New Roman"/>
              </a:rPr>
              <a:t>徵計時人員</a:t>
            </a:r>
            <a:endParaRPr lang="en-US" altLang="zh-TW" sz="6000" b="1" kern="100" dirty="0" smtClean="0">
              <a:ln w="12700" cmpd="sng">
                <a:noFill/>
                <a:prstDash val="solid"/>
              </a:ln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微軟正黑體" panose="020B0604030504040204" pitchFamily="34" charset="-120"/>
              <a:ea typeface="微軟正黑體" panose="020B0604030504040204" pitchFamily="34" charset="-120"/>
              <a:cs typeface="Times New Roman"/>
            </a:endParaRPr>
          </a:p>
        </p:txBody>
      </p:sp>
      <p:sp>
        <p:nvSpPr>
          <p:cNvPr id="22" name="WordArt 8"/>
          <p:cNvSpPr txBox="1">
            <a:spLocks noChangeArrowheads="1" noChangeShapeType="1" noTextEdit="1"/>
          </p:cNvSpPr>
          <p:nvPr/>
        </p:nvSpPr>
        <p:spPr bwMode="auto">
          <a:xfrm>
            <a:off x="535934" y="2247245"/>
            <a:ext cx="5256583" cy="40793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square" numCol="1" fromWordArt="1">
            <a:prstTxWarp prst="textPlain">
              <a:avLst>
                <a:gd name="adj" fmla="val 50002"/>
              </a:avLst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zh-TW" sz="1800" dirty="0">
                <a:ln w="9525" cap="flat" cmpd="sng" algn="ctr">
                  <a:solidFill>
                    <a:srgbClr val="000000"/>
                  </a:solidFill>
                  <a:prstDash val="solid"/>
                  <a:round/>
                </a:ln>
                <a:solidFill>
                  <a:srgbClr val="00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新細明體" panose="02020500000000000000" pitchFamily="18" charset="-120"/>
              </a:rPr>
              <a:t>工作地點</a:t>
            </a:r>
            <a:r>
              <a:rPr lang="zh-TW" sz="1800" dirty="0" smtClean="0">
                <a:ln w="9525" cap="flat" cmpd="sng" algn="ctr">
                  <a:solidFill>
                    <a:srgbClr val="000000"/>
                  </a:solidFill>
                  <a:prstDash val="solid"/>
                  <a:round/>
                </a:ln>
                <a:solidFill>
                  <a:srgbClr val="00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新細明體" panose="02020500000000000000" pitchFamily="18" charset="-120"/>
              </a:rPr>
              <a:t>：</a:t>
            </a:r>
            <a:r>
              <a:rPr lang="zh-TW" altLang="en-US" sz="1800" dirty="0" smtClean="0">
                <a:ln w="9525" cap="flat" cmpd="sng" algn="ctr">
                  <a:solidFill>
                    <a:srgbClr val="000000"/>
                  </a:solidFill>
                  <a:prstDash val="solid"/>
                  <a:round/>
                </a:ln>
                <a:solidFill>
                  <a:srgbClr val="00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新細明體" panose="02020500000000000000" pitchFamily="18" charset="-120"/>
              </a:rPr>
              <a:t>新北市立圖書館總館</a:t>
            </a:r>
            <a:endParaRPr lang="zh-TW" sz="1200" dirty="0"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新細明體" panose="02020500000000000000" pitchFamily="18" charset="-12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88638" y="2793606"/>
            <a:ext cx="6669362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1400" b="1" dirty="0" smtClean="0">
                <a:solidFill>
                  <a:srgbClr val="FF0000"/>
                </a:solidFill>
                <a:latin typeface="新細明體"/>
                <a:cs typeface="Times New Roman" panose="02020603050405020304" pitchFamily="18" charset="0"/>
              </a:rPr>
              <a:t>◎　</a:t>
            </a:r>
            <a:r>
              <a:rPr lang="zh-TW" altLang="en-US" sz="1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主要</a:t>
            </a:r>
            <a:r>
              <a:rPr lang="zh-TW" altLang="zh-TW" sz="14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工作</a:t>
            </a:r>
            <a:r>
              <a:rPr lang="zh-TW" altLang="en-US" sz="14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地址</a:t>
            </a:r>
            <a:r>
              <a:rPr lang="zh-TW" altLang="en-US" sz="1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：新北市板橋區貴興路</a:t>
            </a:r>
            <a:r>
              <a:rPr lang="en-US" altLang="zh-TW" sz="1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139</a:t>
            </a:r>
            <a:r>
              <a:rPr lang="zh-TW" altLang="en-US" sz="1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號</a:t>
            </a:r>
            <a:r>
              <a:rPr lang="en-US" altLang="zh-TW" sz="1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10</a:t>
            </a:r>
            <a:r>
              <a:rPr lang="zh-TW" altLang="en-US" sz="1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樓推廣課</a:t>
            </a:r>
            <a:endParaRPr lang="en-US" altLang="zh-TW" sz="14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1400" b="1" dirty="0" smtClean="0">
                <a:solidFill>
                  <a:srgbClr val="FF0000"/>
                </a:solidFill>
                <a:latin typeface="新細明體"/>
                <a:cs typeface="Times New Roman" panose="02020603050405020304" pitchFamily="18" charset="0"/>
              </a:rPr>
              <a:t>◎　</a:t>
            </a:r>
            <a:r>
              <a:rPr lang="zh-TW" altLang="en-US" sz="1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工作</a:t>
            </a:r>
            <a:r>
              <a:rPr lang="zh-TW" altLang="en-US" sz="14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期間：民國</a:t>
            </a:r>
            <a:r>
              <a:rPr lang="en-US" altLang="zh-TW" sz="1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110</a:t>
            </a:r>
            <a:r>
              <a:rPr lang="zh-TW" altLang="en-US" sz="1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年</a:t>
            </a:r>
            <a:r>
              <a:rPr lang="en-US" altLang="zh-TW" sz="1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01</a:t>
            </a:r>
            <a:r>
              <a:rPr lang="zh-TW" altLang="en-US" sz="1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月</a:t>
            </a:r>
            <a:r>
              <a:rPr lang="en-US" altLang="zh-TW" sz="1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01</a:t>
            </a:r>
            <a:r>
              <a:rPr lang="zh-TW" altLang="en-US" sz="1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日</a:t>
            </a:r>
            <a:r>
              <a:rPr lang="zh-TW" altLang="en-US" sz="14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起至</a:t>
            </a:r>
            <a:r>
              <a:rPr lang="en-US" altLang="zh-TW" sz="1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110</a:t>
            </a:r>
            <a:r>
              <a:rPr lang="zh-TW" altLang="en-US" sz="1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年</a:t>
            </a:r>
            <a:r>
              <a:rPr lang="en-US" altLang="zh-TW" sz="14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6</a:t>
            </a:r>
            <a:r>
              <a:rPr lang="zh-TW" altLang="en-US" sz="1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月</a:t>
            </a:r>
            <a:r>
              <a:rPr lang="en-US" altLang="zh-TW" sz="1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30</a:t>
            </a:r>
            <a:r>
              <a:rPr lang="zh-TW" altLang="en-US" sz="1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日</a:t>
            </a:r>
            <a:r>
              <a:rPr lang="zh-TW" altLang="en-US" sz="14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止 </a:t>
            </a:r>
            <a:endParaRPr lang="en-US" altLang="zh-TW" sz="14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1400" b="1" dirty="0" smtClean="0">
                <a:solidFill>
                  <a:srgbClr val="FF0000"/>
                </a:solidFill>
                <a:latin typeface="新細明體"/>
                <a:cs typeface="Times New Roman" panose="02020603050405020304" pitchFamily="18" charset="0"/>
              </a:rPr>
              <a:t>◎　</a:t>
            </a:r>
            <a:r>
              <a:rPr lang="zh-TW" altLang="zh-TW" sz="1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職務</a:t>
            </a:r>
            <a:r>
              <a:rPr lang="zh-TW" altLang="zh-TW" sz="14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說明／工作內容</a:t>
            </a:r>
            <a:endParaRPr lang="en-US" altLang="zh-TW" sz="14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lvl="0" indent="34925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1400" b="1" dirty="0" smtClean="0">
                <a:latin typeface="+mn-ea"/>
                <a:cs typeface="Times New Roman" panose="02020603050405020304" pitchFamily="18" charset="0"/>
              </a:rPr>
              <a:t>1.</a:t>
            </a:r>
            <a:r>
              <a:rPr lang="zh-TW" altLang="en-US" sz="1400" b="1" dirty="0" smtClean="0">
                <a:latin typeface="+mn-ea"/>
                <a:cs typeface="Times New Roman" panose="02020603050405020304" pitchFamily="18" charset="0"/>
              </a:rPr>
              <a:t>場地</a:t>
            </a:r>
            <a:r>
              <a:rPr lang="zh-TW" altLang="en-US" sz="1400" b="1" dirty="0">
                <a:latin typeface="+mn-ea"/>
                <a:cs typeface="Times New Roman" panose="02020603050405020304" pitchFamily="18" charset="0"/>
              </a:rPr>
              <a:t>管理及現場設備操作</a:t>
            </a:r>
            <a:r>
              <a:rPr lang="zh-TW" altLang="en-US" sz="1400" b="1" dirty="0" smtClean="0">
                <a:latin typeface="+mn-ea"/>
                <a:cs typeface="Times New Roman" panose="02020603050405020304" pitchFamily="18" charset="0"/>
              </a:rPr>
              <a:t>。</a:t>
            </a:r>
            <a:endParaRPr lang="en-US" altLang="zh-TW" sz="1400" b="1" dirty="0" smtClean="0">
              <a:latin typeface="+mn-ea"/>
              <a:cs typeface="Times New Roman" panose="02020603050405020304" pitchFamily="18" charset="0"/>
            </a:endParaRPr>
          </a:p>
          <a:p>
            <a:pPr lvl="0" indent="34925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1400" b="1" dirty="0">
                <a:latin typeface="+mn-ea"/>
                <a:cs typeface="Times New Roman" panose="02020603050405020304" pitchFamily="18" charset="0"/>
              </a:rPr>
              <a:t>2</a:t>
            </a:r>
            <a:r>
              <a:rPr lang="en-US" altLang="zh-TW" sz="1400" b="1" dirty="0" smtClean="0">
                <a:latin typeface="+mn-ea"/>
                <a:cs typeface="Times New Roman" panose="02020603050405020304" pitchFamily="18" charset="0"/>
              </a:rPr>
              <a:t>.</a:t>
            </a:r>
            <a:r>
              <a:rPr lang="zh-TW" altLang="en-US" sz="1400" b="1" dirty="0" smtClean="0">
                <a:latin typeface="+mn-ea"/>
                <a:cs typeface="Times New Roman" panose="02020603050405020304" pitchFamily="18" charset="0"/>
              </a:rPr>
              <a:t>協助各項推廣活動、活動支援</a:t>
            </a:r>
            <a:r>
              <a:rPr lang="zh-TW" altLang="en-US" sz="1400" b="1" dirty="0">
                <a:latin typeface="+mn-ea"/>
                <a:cs typeface="Times New Roman" panose="02020603050405020304" pitchFamily="18" charset="0"/>
              </a:rPr>
              <a:t>、</a:t>
            </a:r>
            <a:r>
              <a:rPr lang="zh-TW" altLang="en-US" sz="1400" b="1" dirty="0" smtClean="0">
                <a:latin typeface="+mn-ea"/>
                <a:cs typeface="Times New Roman" panose="02020603050405020304" pitchFamily="18" charset="0"/>
              </a:rPr>
              <a:t>活動規</a:t>
            </a:r>
            <a:r>
              <a:rPr lang="zh-TW" altLang="en-US" sz="1400" b="1" dirty="0">
                <a:latin typeface="+mn-ea"/>
                <a:cs typeface="Times New Roman" panose="02020603050405020304" pitchFamily="18" charset="0"/>
              </a:rPr>
              <a:t>劃</a:t>
            </a:r>
            <a:r>
              <a:rPr lang="zh-TW" altLang="en-US" sz="1400" b="1" dirty="0" smtClean="0">
                <a:latin typeface="+mn-ea"/>
                <a:cs typeface="Times New Roman" panose="02020603050405020304" pitchFamily="18" charset="0"/>
              </a:rPr>
              <a:t>組織</a:t>
            </a:r>
            <a:r>
              <a:rPr lang="zh-TW" altLang="en-US" sz="1400" b="1" dirty="0">
                <a:latin typeface="+mn-ea"/>
                <a:cs typeface="Times New Roman" panose="02020603050405020304" pitchFamily="18" charset="0"/>
              </a:rPr>
              <a:t>及</a:t>
            </a:r>
            <a:r>
              <a:rPr lang="zh-TW" altLang="en-US" sz="1400" b="1" dirty="0" smtClean="0">
                <a:latin typeface="+mn-ea"/>
                <a:cs typeface="Times New Roman" panose="02020603050405020304" pitchFamily="18" charset="0"/>
              </a:rPr>
              <a:t>行政</a:t>
            </a:r>
            <a:r>
              <a:rPr lang="zh-TW" altLang="en-US" sz="1400" b="1" dirty="0">
                <a:solidFill>
                  <a:prstClr val="black"/>
                </a:solidFill>
                <a:latin typeface="+mn-ea"/>
                <a:cs typeface="Times New Roman" panose="02020603050405020304" pitchFamily="18" charset="0"/>
              </a:rPr>
              <a:t>庶務相關</a:t>
            </a:r>
            <a:r>
              <a:rPr lang="zh-TW" altLang="en-US" sz="1400" b="1" dirty="0" smtClean="0">
                <a:solidFill>
                  <a:prstClr val="black"/>
                </a:solidFill>
                <a:latin typeface="+mn-ea"/>
                <a:cs typeface="Times New Roman" panose="02020603050405020304" pitchFamily="18" charset="0"/>
              </a:rPr>
              <a:t>業務</a:t>
            </a:r>
            <a:r>
              <a:rPr lang="zh-TW" altLang="en-US" sz="1400" b="1" dirty="0" smtClean="0">
                <a:latin typeface="+mn-ea"/>
                <a:cs typeface="Times New Roman" panose="02020603050405020304" pitchFamily="18" charset="0"/>
              </a:rPr>
              <a:t>。</a:t>
            </a:r>
            <a:endParaRPr lang="en-US" altLang="zh-TW" sz="1400" b="1" dirty="0" smtClean="0">
              <a:latin typeface="+mn-ea"/>
              <a:cs typeface="Times New Roman" panose="02020603050405020304" pitchFamily="18" charset="0"/>
            </a:endParaRPr>
          </a:p>
          <a:p>
            <a:pPr lvl="0" indent="34925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1400" b="1" dirty="0">
                <a:latin typeface="+mn-ea"/>
                <a:cs typeface="Times New Roman" panose="02020603050405020304" pitchFamily="18" charset="0"/>
              </a:rPr>
              <a:t>3</a:t>
            </a:r>
            <a:r>
              <a:rPr lang="en-US" altLang="zh-TW" sz="1400" b="1" dirty="0" smtClean="0">
                <a:latin typeface="+mn-ea"/>
                <a:cs typeface="Times New Roman" panose="02020603050405020304" pitchFamily="18" charset="0"/>
              </a:rPr>
              <a:t>.</a:t>
            </a:r>
            <a:r>
              <a:rPr lang="zh-TW" altLang="en-US" sz="1400" b="1" dirty="0" smtClean="0">
                <a:latin typeface="+mn-ea"/>
                <a:cs typeface="Times New Roman" panose="02020603050405020304" pitchFamily="18" charset="0"/>
              </a:rPr>
              <a:t>支援</a:t>
            </a:r>
            <a:r>
              <a:rPr lang="zh-TW" altLang="en-US" sz="1400" b="1" dirty="0" smtClean="0">
                <a:solidFill>
                  <a:prstClr val="black"/>
                </a:solidFill>
                <a:latin typeface="+mn-ea"/>
                <a:cs typeface="Times New Roman" panose="02020603050405020304" pitchFamily="18" charset="0"/>
              </a:rPr>
              <a:t>參</a:t>
            </a:r>
            <a:r>
              <a:rPr lang="zh-TW" altLang="en-US" sz="1400" b="1" dirty="0">
                <a:solidFill>
                  <a:prstClr val="black"/>
                </a:solidFill>
                <a:latin typeface="+mn-ea"/>
                <a:cs typeface="Times New Roman" panose="02020603050405020304" pitchFamily="18" charset="0"/>
              </a:rPr>
              <a:t>訪導</a:t>
            </a:r>
            <a:r>
              <a:rPr lang="zh-TW" altLang="en-US" sz="1400" b="1" dirty="0" smtClean="0">
                <a:solidFill>
                  <a:prstClr val="black"/>
                </a:solidFill>
                <a:latin typeface="+mn-ea"/>
                <a:cs typeface="Times New Roman" panose="02020603050405020304" pitchFamily="18" charset="0"/>
              </a:rPr>
              <a:t>覽、</a:t>
            </a:r>
            <a:r>
              <a:rPr lang="zh-TW" altLang="en-US" sz="1400" b="1" dirty="0" smtClean="0">
                <a:latin typeface="+mn-ea"/>
                <a:cs typeface="Times New Roman" panose="02020603050405020304" pitchFamily="18" charset="0"/>
              </a:rPr>
              <a:t>網頁海報美術設計、寒暑假陪讀</a:t>
            </a:r>
            <a:r>
              <a:rPr lang="zh-TW" altLang="en-US" sz="1400" b="1" dirty="0">
                <a:latin typeface="+mn-ea"/>
                <a:cs typeface="Times New Roman" panose="02020603050405020304" pitchFamily="18" charset="0"/>
              </a:rPr>
              <a:t>等</a:t>
            </a:r>
            <a:r>
              <a:rPr lang="zh-TW" altLang="en-US" sz="1400" b="1" dirty="0" smtClean="0">
                <a:latin typeface="+mn-ea"/>
                <a:cs typeface="Times New Roman" panose="02020603050405020304" pitchFamily="18" charset="0"/>
              </a:rPr>
              <a:t>。</a:t>
            </a:r>
            <a:endParaRPr lang="en-US" altLang="zh-TW" sz="1400" b="1" dirty="0" smtClean="0">
              <a:latin typeface="+mn-ea"/>
              <a:cs typeface="Times New Roman" panose="02020603050405020304" pitchFamily="18" charset="0"/>
            </a:endParaRPr>
          </a:p>
          <a:p>
            <a:pPr lvl="0" indent="34925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1400" b="1" dirty="0" smtClean="0">
                <a:latin typeface="+mn-ea"/>
                <a:cs typeface="Times New Roman" panose="02020603050405020304" pitchFamily="18" charset="0"/>
              </a:rPr>
              <a:t>4..</a:t>
            </a:r>
            <a:r>
              <a:rPr lang="zh-TW" altLang="en-US" sz="1400" b="1" dirty="0" smtClean="0">
                <a:latin typeface="+mn-ea"/>
                <a:cs typeface="Times New Roman" panose="02020603050405020304" pitchFamily="18" charset="0"/>
              </a:rPr>
              <a:t>其他臨時交辦事項</a:t>
            </a:r>
            <a:r>
              <a:rPr lang="zh-TW" altLang="en-US" sz="1400" b="1" dirty="0" smtClean="0">
                <a:solidFill>
                  <a:prstClr val="black"/>
                </a:solidFill>
                <a:latin typeface="+mn-ea"/>
                <a:cs typeface="Times New Roman" panose="02020603050405020304" pitchFamily="18" charset="0"/>
              </a:rPr>
              <a:t>。</a:t>
            </a:r>
            <a:endParaRPr lang="en-US" altLang="zh-TW" sz="1400" b="1" dirty="0">
              <a:latin typeface="+mn-ea"/>
              <a:cs typeface="Times New Roman" panose="02020603050405020304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14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</a:t>
            </a:r>
            <a:r>
              <a:rPr lang="zh-TW" altLang="en-US" sz="1400" b="1" dirty="0" smtClean="0">
                <a:solidFill>
                  <a:srgbClr val="FF0000"/>
                </a:solidFill>
                <a:latin typeface="新細明體"/>
                <a:cs typeface="Times New Roman" panose="02020603050405020304" pitchFamily="18" charset="0"/>
              </a:rPr>
              <a:t>◎　</a:t>
            </a:r>
            <a:r>
              <a:rPr lang="zh-TW" altLang="en-US" sz="1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徵才條件：</a:t>
            </a:r>
            <a:endParaRPr lang="zh-TW" altLang="en-US" sz="1400" dirty="0"/>
          </a:p>
          <a:p>
            <a:pPr lvl="0" indent="34925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1400" b="1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    </a:t>
            </a:r>
            <a:r>
              <a:rPr lang="zh-TW" altLang="en-US" sz="1400" b="1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一、國內外大專院校以上學歷（在學者可</a:t>
            </a:r>
            <a:r>
              <a:rPr lang="zh-TW" altLang="en-US" sz="1400" b="1" dirty="0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）。</a:t>
            </a:r>
            <a:endParaRPr lang="zh-TW" altLang="en-US" sz="1400" dirty="0">
              <a:latin typeface="+mn-ea"/>
            </a:endParaRPr>
          </a:p>
          <a:p>
            <a:pPr indent="34925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1400" b="1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     二、具圖書館相關工作、熟悉各種文書處理經驗者尤佳。</a:t>
            </a:r>
            <a:endParaRPr lang="zh-TW" altLang="en-US" sz="1400" dirty="0">
              <a:latin typeface="+mn-ea"/>
            </a:endParaRPr>
          </a:p>
          <a:p>
            <a:pPr lvl="0" indent="34925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1400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     </a:t>
            </a:r>
            <a:r>
              <a:rPr lang="zh-TW" altLang="en-US" sz="1400" b="1" dirty="0">
                <a:latin typeface="+mn-ea"/>
                <a:cs typeface="Times New Roman" panose="02020603050405020304" pitchFamily="18" charset="0"/>
              </a:rPr>
              <a:t>三</a:t>
            </a:r>
            <a:r>
              <a:rPr lang="zh-TW" altLang="en-US" sz="1400" b="1" dirty="0" smtClean="0">
                <a:latin typeface="+mn-ea"/>
                <a:cs typeface="Times New Roman" panose="02020603050405020304" pitchFamily="18" charset="0"/>
              </a:rPr>
              <a:t>、</a:t>
            </a:r>
            <a:r>
              <a:rPr lang="zh-TW" altLang="en-US" sz="1400" b="1" dirty="0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每月排班至多</a:t>
            </a:r>
            <a:r>
              <a:rPr lang="en-US" altLang="zh-TW" sz="1400" b="1" dirty="0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120</a:t>
            </a:r>
            <a:r>
              <a:rPr lang="zh-TW" altLang="en-US" sz="1400" b="1" dirty="0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小時，</a:t>
            </a:r>
            <a:r>
              <a:rPr lang="zh-TW" altLang="en-US" sz="1400" b="1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需配合排班（</a:t>
            </a:r>
            <a:r>
              <a:rPr lang="zh-TW" altLang="en-US" sz="1400" b="1" dirty="0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含平日班、半</a:t>
            </a:r>
            <a:r>
              <a:rPr lang="zh-TW" altLang="en-US" sz="1400" b="1" dirty="0" smtClean="0">
                <a:latin typeface="+mn-ea"/>
                <a:cs typeface="Times New Roman" panose="02020603050405020304" pitchFamily="18" charset="0"/>
              </a:rPr>
              <a:t>日班、</a:t>
            </a:r>
            <a:r>
              <a:rPr lang="zh-TW" altLang="en-US" sz="1400" b="1" dirty="0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晚班</a:t>
            </a:r>
            <a:endParaRPr lang="en-US" altLang="zh-TW" sz="1400" b="1" dirty="0" smtClean="0">
              <a:solidFill>
                <a:srgbClr val="000000"/>
              </a:solidFill>
              <a:latin typeface="+mn-ea"/>
              <a:cs typeface="Times New Roman" panose="02020603050405020304" pitchFamily="18" charset="0"/>
            </a:endParaRPr>
          </a:p>
          <a:p>
            <a:pPr lvl="0" indent="34925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1400" b="1" dirty="0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             假日班），時</a:t>
            </a:r>
            <a:r>
              <a:rPr lang="zh-TW" altLang="en-US" sz="1400" b="1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薪：</a:t>
            </a:r>
            <a:r>
              <a:rPr lang="en-US" altLang="zh-TW" sz="1400" b="1" dirty="0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160</a:t>
            </a:r>
            <a:r>
              <a:rPr lang="zh-TW" altLang="en-US" sz="1400" b="1" dirty="0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元</a:t>
            </a:r>
            <a:r>
              <a:rPr lang="zh-TW" altLang="en-US" sz="1400" b="1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。扣勞、健保自付額</a:t>
            </a:r>
            <a:r>
              <a:rPr lang="en-US" altLang="zh-TW" sz="1400" b="1" dirty="0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)</a:t>
            </a:r>
            <a:r>
              <a:rPr lang="zh-TW" altLang="en-US" sz="1400" b="1" dirty="0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。</a:t>
            </a:r>
            <a:endParaRPr lang="zh-TW" altLang="en-US" sz="1400" dirty="0">
              <a:latin typeface="+mn-ea"/>
            </a:endParaRPr>
          </a:p>
          <a:p>
            <a:pPr lvl="0" indent="34925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1400" b="1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     </a:t>
            </a:r>
            <a:r>
              <a:rPr lang="zh-TW" altLang="en-US" sz="1400" b="1" dirty="0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四、</a:t>
            </a:r>
            <a:r>
              <a:rPr lang="zh-TW" altLang="en-US" sz="1400" b="1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與用人單位主管及機關首長有三等親內之關係，或三等親內</a:t>
            </a:r>
            <a:r>
              <a:rPr lang="zh-TW" altLang="en-US" sz="1400" b="1" dirty="0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有承攬本</a:t>
            </a:r>
            <a:endParaRPr lang="en-US" altLang="zh-TW" sz="1400" b="1" dirty="0" smtClean="0">
              <a:solidFill>
                <a:srgbClr val="000000"/>
              </a:solidFill>
              <a:latin typeface="+mn-ea"/>
              <a:cs typeface="Times New Roman" panose="02020603050405020304" pitchFamily="18" charset="0"/>
            </a:endParaRPr>
          </a:p>
          <a:p>
            <a:pPr lvl="0" indent="34925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1400" b="1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 </a:t>
            </a:r>
            <a:r>
              <a:rPr lang="zh-TW" altLang="en-US" sz="1400" b="1" dirty="0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            館各項業務之關係請勿投</a:t>
            </a:r>
            <a:r>
              <a:rPr lang="zh-TW" altLang="en-US" sz="1400" b="1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件</a:t>
            </a:r>
            <a:r>
              <a:rPr lang="zh-TW" altLang="en-US" sz="1400" b="1" dirty="0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。</a:t>
            </a:r>
            <a:endParaRPr lang="en-US" altLang="zh-TW" sz="1400" b="1" dirty="0" smtClean="0">
              <a:solidFill>
                <a:srgbClr val="000000"/>
              </a:solidFill>
              <a:latin typeface="+mn-ea"/>
              <a:cs typeface="Times New Roman" panose="02020603050405020304" pitchFamily="18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1400" b="1" dirty="0" smtClean="0">
                <a:solidFill>
                  <a:srgbClr val="FF0000"/>
                </a:solidFill>
                <a:latin typeface="新細明體"/>
                <a:cs typeface="Times New Roman" panose="02020603050405020304" pitchFamily="18" charset="0"/>
              </a:rPr>
              <a:t>◎　</a:t>
            </a:r>
            <a:r>
              <a:rPr lang="zh-TW" altLang="en-US" sz="1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工作規則：</a:t>
            </a:r>
            <a:r>
              <a:rPr lang="zh-TW" altLang="en-US" sz="1400" b="1" dirty="0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工作</a:t>
            </a:r>
            <a:r>
              <a:rPr lang="zh-TW" altLang="en-US" sz="1400" b="1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規則需依「新北市立圖書館非編制</a:t>
            </a:r>
            <a:r>
              <a:rPr lang="zh-TW" altLang="en-US" sz="1400" b="1" dirty="0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人員計時人員僱用工作規</a:t>
            </a:r>
            <a:endParaRPr lang="en-US" altLang="zh-TW" sz="1400" b="1" dirty="0" smtClean="0">
              <a:solidFill>
                <a:srgbClr val="000000"/>
              </a:solidFill>
              <a:latin typeface="+mn-ea"/>
              <a:cs typeface="Times New Roman" panose="02020603050405020304" pitchFamily="18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1400" b="1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 </a:t>
            </a:r>
            <a:r>
              <a:rPr lang="zh-TW" altLang="en-US" sz="1400" b="1" dirty="0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                          則」及契約書規則為</a:t>
            </a:r>
            <a:r>
              <a:rPr lang="zh-TW" altLang="en-US" sz="1400" b="1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準</a:t>
            </a:r>
            <a:r>
              <a:rPr lang="zh-TW" altLang="en-US" sz="1400" b="1" dirty="0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。</a:t>
            </a:r>
            <a:endParaRPr lang="en-US" altLang="zh-TW" sz="1400" b="1" dirty="0" smtClean="0">
              <a:solidFill>
                <a:srgbClr val="000000"/>
              </a:solidFill>
              <a:latin typeface="+mn-ea"/>
              <a:cs typeface="Times New Roman" panose="02020603050405020304" pitchFamily="18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1400" b="1" dirty="0" smtClean="0">
                <a:solidFill>
                  <a:srgbClr val="FF0000"/>
                </a:solidFill>
                <a:latin typeface="新細明體"/>
                <a:cs typeface="Times New Roman" panose="02020603050405020304" pitchFamily="18" charset="0"/>
              </a:rPr>
              <a:t>◎　</a:t>
            </a:r>
            <a:r>
              <a:rPr lang="zh-TW" altLang="en-US" sz="1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應徵文件：</a:t>
            </a:r>
            <a:r>
              <a:rPr lang="zh-TW" altLang="en-US" sz="1400" b="1" dirty="0" smtClean="0">
                <a:latin typeface="+mn-ea"/>
                <a:cs typeface="Times New Roman" panose="02020603050405020304" pitchFamily="18" charset="0"/>
              </a:rPr>
              <a:t>意</a:t>
            </a:r>
            <a:r>
              <a:rPr lang="zh-TW" altLang="en-US" sz="1400" b="1" dirty="0">
                <a:latin typeface="+mn-ea"/>
                <a:cs typeface="Times New Roman" panose="02020603050405020304" pitchFamily="18" charset="0"/>
              </a:rPr>
              <a:t>者請檢附新北市立圖書館非編制</a:t>
            </a:r>
            <a:r>
              <a:rPr lang="zh-TW" altLang="en-US" sz="1400" b="1" dirty="0" smtClean="0">
                <a:latin typeface="+mn-ea"/>
                <a:cs typeface="Times New Roman" panose="02020603050405020304" pitchFamily="18" charset="0"/>
              </a:rPr>
              <a:t>人員</a:t>
            </a:r>
            <a:r>
              <a:rPr lang="zh-TW" altLang="en-US" sz="1400" b="1" dirty="0">
                <a:latin typeface="+mn-ea"/>
                <a:cs typeface="Times New Roman" panose="02020603050405020304" pitchFamily="18" charset="0"/>
              </a:rPr>
              <a:t>甄選</a:t>
            </a:r>
            <a:r>
              <a:rPr lang="zh-TW" altLang="en-US" sz="1400" b="1" dirty="0" smtClean="0">
                <a:latin typeface="+mn-ea"/>
                <a:cs typeface="Times New Roman" panose="02020603050405020304" pitchFamily="18" charset="0"/>
              </a:rPr>
              <a:t>報名表</a:t>
            </a:r>
            <a:r>
              <a:rPr lang="en-US" altLang="zh-TW" sz="1400" b="1" dirty="0" smtClean="0">
                <a:latin typeface="+mn-ea"/>
                <a:cs typeface="Times New Roman" panose="02020603050405020304" pitchFamily="18" charset="0"/>
              </a:rPr>
              <a:t>(</a:t>
            </a:r>
            <a:r>
              <a:rPr lang="zh-TW" altLang="en-US" sz="1400" b="1" dirty="0" smtClean="0">
                <a:latin typeface="+mn-ea"/>
                <a:cs typeface="Times New Roman" panose="02020603050405020304" pitchFamily="18" charset="0"/>
              </a:rPr>
              <a:t>請最高學歷證</a:t>
            </a:r>
            <a:endParaRPr lang="en-US" altLang="zh-TW" sz="1400" b="1" dirty="0" smtClean="0">
              <a:latin typeface="+mn-ea"/>
              <a:cs typeface="Times New Roman" panose="02020603050405020304" pitchFamily="18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1400" b="1" dirty="0">
                <a:latin typeface="+mn-ea"/>
                <a:cs typeface="Times New Roman" panose="02020603050405020304" pitchFamily="18" charset="0"/>
              </a:rPr>
              <a:t> </a:t>
            </a:r>
            <a:r>
              <a:rPr lang="zh-TW" altLang="en-US" sz="1400" b="1" dirty="0" smtClean="0">
                <a:latin typeface="+mn-ea"/>
                <a:cs typeface="Times New Roman" panose="02020603050405020304" pitchFamily="18" charset="0"/>
              </a:rPr>
              <a:t>                          書影本及身分證正、反面影本（影本請簽名或蓋私章以示核與正</a:t>
            </a:r>
            <a:endParaRPr lang="en-US" altLang="zh-TW" sz="1400" b="1" dirty="0" smtClean="0">
              <a:latin typeface="+mn-ea"/>
              <a:cs typeface="Times New Roman" panose="02020603050405020304" pitchFamily="18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1400" b="1" dirty="0">
                <a:latin typeface="+mn-ea"/>
                <a:cs typeface="Times New Roman" panose="02020603050405020304" pitchFamily="18" charset="0"/>
              </a:rPr>
              <a:t> </a:t>
            </a:r>
            <a:r>
              <a:rPr lang="zh-TW" altLang="en-US" sz="1400" b="1" dirty="0" smtClean="0">
                <a:latin typeface="+mn-ea"/>
                <a:cs typeface="Times New Roman" panose="02020603050405020304" pitchFamily="18" charset="0"/>
              </a:rPr>
              <a:t>                          本相符）</a:t>
            </a:r>
            <a:r>
              <a:rPr lang="zh-TW" altLang="en-US" sz="1400" b="1" dirty="0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。</a:t>
            </a:r>
            <a:endParaRPr lang="en-US" altLang="zh-TW" sz="1400" b="1" dirty="0" smtClean="0">
              <a:solidFill>
                <a:srgbClr val="000000"/>
              </a:solidFill>
              <a:latin typeface="+mn-ea"/>
              <a:cs typeface="Times New Roman" panose="02020603050405020304" pitchFamily="18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1400" b="1" dirty="0" smtClean="0">
                <a:solidFill>
                  <a:srgbClr val="FF0000"/>
                </a:solidFill>
                <a:latin typeface="新細明體"/>
                <a:ea typeface="新細明體"/>
                <a:cs typeface="Times New Roman" panose="02020603050405020304" pitchFamily="18" charset="0"/>
              </a:rPr>
              <a:t>◎　面試規則</a:t>
            </a:r>
            <a:r>
              <a:rPr lang="zh-TW" altLang="en-US" sz="1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：</a:t>
            </a:r>
            <a:r>
              <a:rPr lang="zh-TW" altLang="en-US" sz="1400" b="1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採擇優面試，符合資格</a:t>
            </a:r>
            <a:r>
              <a:rPr lang="zh-TW" altLang="en-US" sz="1400" b="1" dirty="0" smtClean="0">
                <a:latin typeface="+mn-ea"/>
                <a:cs typeface="Times New Roman" panose="02020603050405020304" pitchFamily="18" charset="0"/>
              </a:rPr>
              <a:t>者將於</a:t>
            </a:r>
            <a:r>
              <a:rPr lang="en-US" altLang="zh-TW" sz="1400" b="1" dirty="0" smtClean="0">
                <a:latin typeface="+mn-ea"/>
                <a:cs typeface="Times New Roman" panose="02020603050405020304" pitchFamily="18" charset="0"/>
              </a:rPr>
              <a:t>109</a:t>
            </a:r>
            <a:r>
              <a:rPr lang="zh-TW" altLang="en-US" sz="1400" b="1" dirty="0" smtClean="0">
                <a:latin typeface="+mn-ea"/>
                <a:cs typeface="Times New Roman" panose="02020603050405020304" pitchFamily="18" charset="0"/>
              </a:rPr>
              <a:t>年</a:t>
            </a:r>
            <a:r>
              <a:rPr lang="en-US" altLang="zh-TW" sz="1400" b="1" dirty="0" smtClean="0">
                <a:latin typeface="+mn-ea"/>
                <a:cs typeface="Times New Roman" panose="02020603050405020304" pitchFamily="18" charset="0"/>
              </a:rPr>
              <a:t>12</a:t>
            </a:r>
            <a:r>
              <a:rPr lang="zh-TW" altLang="en-US" sz="1400" b="1" dirty="0" smtClean="0">
                <a:latin typeface="+mn-ea"/>
                <a:cs typeface="Times New Roman" panose="02020603050405020304" pitchFamily="18" charset="0"/>
              </a:rPr>
              <a:t>月</a:t>
            </a:r>
            <a:r>
              <a:rPr lang="en-US" altLang="zh-TW" sz="1400" b="1" dirty="0" smtClean="0">
                <a:latin typeface="+mn-ea"/>
                <a:cs typeface="Times New Roman" panose="02020603050405020304" pitchFamily="18" charset="0"/>
              </a:rPr>
              <a:t>23</a:t>
            </a:r>
            <a:r>
              <a:rPr lang="zh-TW" altLang="en-US" sz="1400" b="1" dirty="0" smtClean="0">
                <a:latin typeface="+mn-ea"/>
                <a:cs typeface="Times New Roman" panose="02020603050405020304" pitchFamily="18" charset="0"/>
              </a:rPr>
              <a:t>日下午</a:t>
            </a:r>
            <a:r>
              <a:rPr lang="en-US" altLang="zh-TW" sz="1400" b="1" dirty="0" smtClean="0">
                <a:latin typeface="+mn-ea"/>
                <a:cs typeface="Times New Roman" panose="02020603050405020304" pitchFamily="18" charset="0"/>
              </a:rPr>
              <a:t>16</a:t>
            </a:r>
            <a:r>
              <a:rPr lang="zh-TW" altLang="en-US" sz="1400" b="1" dirty="0" smtClean="0">
                <a:latin typeface="+mn-ea"/>
                <a:cs typeface="Times New Roman" panose="02020603050405020304" pitchFamily="18" charset="0"/>
              </a:rPr>
              <a:t>時前以電話通</a:t>
            </a:r>
            <a:endParaRPr lang="en-US" altLang="zh-TW" sz="1400" b="1" dirty="0" smtClean="0">
              <a:latin typeface="+mn-ea"/>
              <a:cs typeface="Times New Roman" panose="02020603050405020304" pitchFamily="18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1400" b="1" dirty="0">
                <a:latin typeface="+mn-ea"/>
                <a:cs typeface="Times New Roman" panose="02020603050405020304" pitchFamily="18" charset="0"/>
              </a:rPr>
              <a:t> </a:t>
            </a:r>
            <a:r>
              <a:rPr lang="zh-TW" altLang="en-US" sz="1400" b="1" dirty="0" smtClean="0">
                <a:latin typeface="+mn-ea"/>
                <a:cs typeface="Times New Roman" panose="02020603050405020304" pitchFamily="18" charset="0"/>
              </a:rPr>
              <a:t>                          知參加面試，未符合資格者恕不另行通知。</a:t>
            </a:r>
            <a:endParaRPr lang="en-US" altLang="zh-TW" sz="1400" b="1" dirty="0" smtClean="0">
              <a:latin typeface="+mn-ea"/>
              <a:cs typeface="Times New Roman" panose="02020603050405020304" pitchFamily="18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TW" altLang="en-US" sz="1400" dirty="0"/>
          </a:p>
          <a:p>
            <a:pPr lvl="0" indent="34925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1300" b="1" dirty="0" smtClean="0">
                <a:latin typeface="新細明體" panose="02020500000000000000" pitchFamily="18" charset="-120"/>
                <a:cs typeface="Times New Roman" panose="02020603050405020304" pitchFamily="18" charset="0"/>
              </a:rPr>
              <a:t>意者請將</a:t>
            </a:r>
            <a:r>
              <a:rPr lang="zh-TW" altLang="en-US" sz="1300" b="1" dirty="0">
                <a:latin typeface="新細明體" panose="02020500000000000000" pitchFamily="18" charset="-120"/>
                <a:cs typeface="Times New Roman" panose="02020603050405020304" pitchFamily="18" charset="0"/>
              </a:rPr>
              <a:t>應徵</a:t>
            </a:r>
            <a:r>
              <a:rPr lang="zh-TW" altLang="en-US" sz="1300" b="1" dirty="0" smtClean="0">
                <a:latin typeface="新細明體" panose="02020500000000000000" pitchFamily="18" charset="-120"/>
                <a:cs typeface="Times New Roman" panose="02020603050405020304" pitchFamily="18" charset="0"/>
              </a:rPr>
              <a:t>文件親送、</a:t>
            </a:r>
            <a:r>
              <a:rPr lang="en-US" altLang="zh-TW" sz="1300" b="1" dirty="0" smtClean="0">
                <a:latin typeface="新細明體" panose="02020500000000000000" pitchFamily="18" charset="-120"/>
                <a:cs typeface="Times New Roman" panose="02020603050405020304" pitchFamily="18" charset="0"/>
              </a:rPr>
              <a:t>EMAIL</a:t>
            </a:r>
            <a:r>
              <a:rPr lang="zh-TW" altLang="en-US" sz="1300" b="1" dirty="0" smtClean="0">
                <a:latin typeface="新細明體" panose="02020500000000000000" pitchFamily="18" charset="-120"/>
                <a:cs typeface="Times New Roman" panose="02020603050405020304" pitchFamily="18" charset="0"/>
              </a:rPr>
              <a:t>、至新北市立圖書館總館推廣課， </a:t>
            </a:r>
            <a:r>
              <a:rPr lang="zh-TW" altLang="en-US" sz="1300" b="1" dirty="0" smtClean="0">
                <a:latin typeface="新細明體" panose="02020500000000000000" pitchFamily="18" charset="-120"/>
                <a:cs typeface="Times New Roman" panose="02020603050405020304" pitchFamily="18" charset="0"/>
                <a:hlinkClick r:id="rId13"/>
              </a:rPr>
              <a:t>受理報名至</a:t>
            </a:r>
            <a:endParaRPr lang="en-US" altLang="zh-TW" sz="1300" b="1" dirty="0" smtClean="0">
              <a:latin typeface="新細明體" panose="02020500000000000000" pitchFamily="18" charset="-120"/>
              <a:cs typeface="Times New Roman" panose="02020603050405020304" pitchFamily="18" charset="0"/>
              <a:hlinkClick r:id="rId13"/>
            </a:endParaRPr>
          </a:p>
          <a:p>
            <a:pPr lvl="0" indent="34925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1300" b="1" dirty="0" smtClean="0">
                <a:latin typeface="新細明體" panose="02020500000000000000" pitchFamily="18" charset="-120"/>
                <a:cs typeface="Times New Roman" panose="02020603050405020304" pitchFamily="18" charset="0"/>
                <a:hlinkClick r:id="rId13"/>
              </a:rPr>
              <a:t>109</a:t>
            </a:r>
            <a:r>
              <a:rPr lang="zh-TW" altLang="en-US" sz="1300" b="1" dirty="0" smtClean="0">
                <a:latin typeface="新細明體" panose="02020500000000000000" pitchFamily="18" charset="-120"/>
                <a:cs typeface="Times New Roman" panose="02020603050405020304" pitchFamily="18" charset="0"/>
                <a:hlinkClick r:id="rId13"/>
              </a:rPr>
              <a:t>年</a:t>
            </a:r>
            <a:r>
              <a:rPr lang="en-US" altLang="zh-TW" sz="1300" b="1" dirty="0" smtClean="0">
                <a:latin typeface="新細明體" panose="02020500000000000000" pitchFamily="18" charset="-120"/>
                <a:cs typeface="Times New Roman" panose="02020603050405020304" pitchFamily="18" charset="0"/>
                <a:hlinkClick r:id="rId13"/>
              </a:rPr>
              <a:t>12</a:t>
            </a:r>
            <a:r>
              <a:rPr lang="zh-TW" altLang="en-US" sz="1300" b="1" dirty="0" smtClean="0">
                <a:latin typeface="新細明體" panose="02020500000000000000" pitchFamily="18" charset="-120"/>
                <a:cs typeface="Times New Roman" panose="02020603050405020304" pitchFamily="18" charset="0"/>
                <a:hlinkClick r:id="rId13"/>
              </a:rPr>
              <a:t>月</a:t>
            </a:r>
            <a:r>
              <a:rPr lang="en-US" altLang="zh-TW" sz="1300" b="1" dirty="0" smtClean="0">
                <a:latin typeface="新細明體" panose="02020500000000000000" pitchFamily="18" charset="-120"/>
                <a:cs typeface="Times New Roman" panose="02020603050405020304" pitchFamily="18" charset="0"/>
                <a:hlinkClick r:id="rId13"/>
              </a:rPr>
              <a:t>21</a:t>
            </a:r>
            <a:r>
              <a:rPr lang="zh-TW" altLang="en-US" sz="1300" b="1" dirty="0" smtClean="0">
                <a:latin typeface="新細明體" panose="02020500000000000000" pitchFamily="18" charset="-120"/>
                <a:cs typeface="Times New Roman" panose="02020603050405020304" pitchFamily="18" charset="0"/>
                <a:hlinkClick r:id="rId13"/>
              </a:rPr>
              <a:t>午</a:t>
            </a:r>
            <a:r>
              <a:rPr lang="en-US" altLang="zh-TW" sz="1300" b="1" dirty="0" smtClean="0">
                <a:latin typeface="新細明體" panose="02020500000000000000" pitchFamily="18" charset="-120"/>
                <a:cs typeface="Times New Roman" panose="02020603050405020304" pitchFamily="18" charset="0"/>
                <a:hlinkClick r:id="rId13"/>
              </a:rPr>
              <a:t>16</a:t>
            </a:r>
            <a:r>
              <a:rPr lang="zh-TW" altLang="en-US" sz="1300" b="1" dirty="0" smtClean="0">
                <a:latin typeface="新細明體" panose="02020500000000000000" pitchFamily="18" charset="-120"/>
                <a:cs typeface="Times New Roman" panose="02020603050405020304" pitchFamily="18" charset="0"/>
                <a:hlinkClick r:id="rId13"/>
              </a:rPr>
              <a:t>時截止</a:t>
            </a:r>
            <a:r>
              <a:rPr lang="zh-TW" altLang="en-US" sz="1300" b="1" dirty="0" smtClean="0">
                <a:latin typeface="新細明體" panose="02020500000000000000" pitchFamily="18" charset="-120"/>
                <a:cs typeface="Times New Roman" panose="02020603050405020304" pitchFamily="18" charset="0"/>
                <a:hlinkClick r:id="rId13"/>
              </a:rPr>
              <a:t>，</a:t>
            </a:r>
            <a:r>
              <a:rPr lang="zh-TW" altLang="en-US" sz="1300" b="1" dirty="0" smtClean="0">
                <a:latin typeface="新細明體" panose="02020500000000000000" pitchFamily="18" charset="-120"/>
                <a:cs typeface="Times New Roman" panose="02020603050405020304" pitchFamily="18" charset="0"/>
              </a:rPr>
              <a:t>履歷表請註明</a:t>
            </a:r>
            <a:r>
              <a:rPr lang="zh-TW" altLang="en-US" sz="1300" b="1" dirty="0">
                <a:latin typeface="新細明體" panose="02020500000000000000" pitchFamily="18" charset="-120"/>
                <a:cs typeface="Times New Roman" panose="02020603050405020304" pitchFamily="18" charset="0"/>
              </a:rPr>
              <a:t>「</a:t>
            </a:r>
            <a:r>
              <a:rPr lang="zh-TW" altLang="en-US" sz="1300" b="1" dirty="0" smtClean="0">
                <a:latin typeface="新細明體" panose="02020500000000000000" pitchFamily="18" charset="-120"/>
                <a:cs typeface="Times New Roman" panose="02020603050405020304" pitchFamily="18" charset="0"/>
              </a:rPr>
              <a:t>應徵推廣課計時人員」。逾期報名、</a:t>
            </a:r>
            <a:r>
              <a:rPr lang="zh-TW" altLang="en-US" sz="1300" b="1" dirty="0" smtClean="0">
                <a:latin typeface="新細明體" panose="02020500000000000000" pitchFamily="18" charset="-120"/>
                <a:cs typeface="Times New Roman" panose="02020603050405020304" pitchFamily="18" charset="0"/>
              </a:rPr>
              <a:t>資</a:t>
            </a:r>
            <a:endParaRPr lang="en-US" altLang="zh-TW" sz="1300" b="1" dirty="0" smtClean="0">
              <a:latin typeface="新細明體" panose="02020500000000000000" pitchFamily="18" charset="-120"/>
              <a:cs typeface="Times New Roman" panose="02020603050405020304" pitchFamily="18" charset="0"/>
            </a:endParaRPr>
          </a:p>
          <a:p>
            <a:pPr lvl="0" indent="34925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TW" altLang="en-US" sz="1300" b="1" dirty="0" smtClean="0">
                <a:latin typeface="新細明體" panose="02020500000000000000" pitchFamily="18" charset="-120"/>
                <a:cs typeface="Times New Roman" panose="02020603050405020304" pitchFamily="18" charset="0"/>
              </a:rPr>
              <a:t>料不齊</a:t>
            </a:r>
            <a:r>
              <a:rPr lang="zh-TW" altLang="en-US" sz="1300" b="1" dirty="0" smtClean="0">
                <a:latin typeface="新細明體" panose="02020500000000000000" pitchFamily="18" charset="-120"/>
                <a:cs typeface="Times New Roman" panose="02020603050405020304" pitchFamily="18" charset="0"/>
              </a:rPr>
              <a:t>或</a:t>
            </a:r>
            <a:r>
              <a:rPr lang="zh-TW" altLang="en-US" sz="1300" b="1" dirty="0">
                <a:latin typeface="新細明體" panose="02020500000000000000" pitchFamily="18" charset="-120"/>
                <a:cs typeface="Times New Roman" panose="02020603050405020304" pitchFamily="18" charset="0"/>
              </a:rPr>
              <a:t>未</a:t>
            </a:r>
            <a:r>
              <a:rPr lang="zh-TW" altLang="en-US" sz="1300" b="1" dirty="0" smtClean="0">
                <a:latin typeface="新細明體" panose="02020500000000000000" pitchFamily="18" charset="-120"/>
                <a:cs typeface="Times New Roman" panose="02020603050405020304" pitchFamily="18" charset="0"/>
              </a:rPr>
              <a:t>符合徵才</a:t>
            </a:r>
            <a:r>
              <a:rPr lang="zh-TW" altLang="en-US" sz="1300" b="1" dirty="0">
                <a:latin typeface="新細明體" panose="02020500000000000000" pitchFamily="18" charset="-120"/>
                <a:cs typeface="Times New Roman" panose="02020603050405020304" pitchFamily="18" charset="0"/>
              </a:rPr>
              <a:t>條件者視同未報名 。</a:t>
            </a:r>
            <a:endParaRPr lang="en-US" altLang="zh-TW" sz="1300" b="1" dirty="0">
              <a:latin typeface="新細明體" panose="02020500000000000000" pitchFamily="18" charset="-120"/>
              <a:cs typeface="Times New Roman" panose="02020603050405020304" pitchFamily="18" charset="0"/>
            </a:endParaRPr>
          </a:p>
          <a:p>
            <a:pPr lvl="0" indent="34925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TW" sz="1400" b="1" dirty="0">
              <a:latin typeface="新細明體" panose="02020500000000000000" pitchFamily="18" charset="-120"/>
              <a:cs typeface="Times New Roman" panose="02020603050405020304" pitchFamily="18" charset="0"/>
            </a:endParaRPr>
          </a:p>
          <a:p>
            <a:pPr lvl="0" indent="34925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TW" sz="1400" b="1" dirty="0" smtClean="0">
              <a:latin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949857" y="8262633"/>
            <a:ext cx="561439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TW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洽詢電話：</a:t>
            </a:r>
            <a:r>
              <a:rPr kumimoji="0" lang="en-US" altLang="zh-TW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2953-7868</a:t>
            </a:r>
            <a:r>
              <a:rPr kumimoji="0" lang="zh-TW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分機</a:t>
            </a:r>
            <a:r>
              <a:rPr kumimoji="0" lang="en-US" altLang="zh-TW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8008</a:t>
            </a:r>
            <a:r>
              <a:rPr kumimoji="0" lang="zh-TW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彭小姐</a:t>
            </a:r>
            <a:endParaRPr kumimoji="0" lang="zh-TW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88638" y="1767539"/>
            <a:ext cx="1296144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TW" altLang="en-US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ea"/>
              </a:rPr>
              <a:t>    名額</a:t>
            </a:r>
            <a:r>
              <a:rPr lang="en-US" altLang="zh-TW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ea"/>
              </a:rPr>
              <a:t>:</a:t>
            </a:r>
            <a:r>
              <a:rPr lang="en-US" altLang="zh-TW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ea"/>
              </a:rPr>
              <a:t>1</a:t>
            </a:r>
            <a:r>
              <a:rPr lang="zh-TW" altLang="en-US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ea"/>
              </a:rPr>
              <a:t>名</a:t>
            </a:r>
            <a:endParaRPr lang="zh-TW" altLang="en-US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68358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12650</TotalTime>
  <Words>429</Words>
  <Application>Microsoft Office PowerPoint</Application>
  <PresentationFormat>如螢幕大小 (4:3)</PresentationFormat>
  <Paragraphs>31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9" baseType="lpstr">
      <vt:lpstr>華康中黑體</vt:lpstr>
      <vt:lpstr>微軟正黑體</vt:lpstr>
      <vt:lpstr>新細明體</vt:lpstr>
      <vt:lpstr>Arial</vt:lpstr>
      <vt:lpstr>Calibri</vt:lpstr>
      <vt:lpstr>Calibri Light</vt:lpstr>
      <vt:lpstr>Times New Roman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Administrator</dc:creator>
  <cp:lastModifiedBy>Administrator</cp:lastModifiedBy>
  <cp:revision>1275</cp:revision>
  <cp:lastPrinted>2020-11-10T07:32:50Z</cp:lastPrinted>
  <dcterms:created xsi:type="dcterms:W3CDTF">2015-02-25T08:14:05Z</dcterms:created>
  <dcterms:modified xsi:type="dcterms:W3CDTF">2020-12-16T03:17:48Z</dcterms:modified>
</cp:coreProperties>
</file>